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9"/>
  </p:notesMasterIdLst>
  <p:sldIdLst>
    <p:sldId id="256" r:id="rId2"/>
    <p:sldId id="270" r:id="rId3"/>
    <p:sldId id="271" r:id="rId4"/>
    <p:sldId id="272" r:id="rId5"/>
    <p:sldId id="275" r:id="rId6"/>
    <p:sldId id="276" r:id="rId7"/>
    <p:sldId id="277" r:id="rId8"/>
    <p:sldId id="281" r:id="rId9"/>
    <p:sldId id="282" r:id="rId10"/>
    <p:sldId id="279" r:id="rId11"/>
    <p:sldId id="280" r:id="rId12"/>
    <p:sldId id="283" r:id="rId13"/>
    <p:sldId id="284" r:id="rId14"/>
    <p:sldId id="288" r:id="rId15"/>
    <p:sldId id="285" r:id="rId16"/>
    <p:sldId id="286" r:id="rId17"/>
    <p:sldId id="28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 autoAdjust="0"/>
    <p:restoredTop sz="94660"/>
  </p:normalViewPr>
  <p:slideViewPr>
    <p:cSldViewPr snapToGrid="0">
      <p:cViewPr>
        <p:scale>
          <a:sx n="86" d="100"/>
          <a:sy n="86" d="100"/>
        </p:scale>
        <p:origin x="2184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17: Fast rendering pipelines (shaders)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4BD9-74FC-D27B-A48D-85423A25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A6466-A810-2FF8-D2AF-F1058385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2" y="522514"/>
            <a:ext cx="5565506" cy="5673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184F64-5ACB-CA83-D3E9-297F161E0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813" y="522514"/>
            <a:ext cx="2095738" cy="3246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37B30-140D-D1BA-96D2-1F04C3DE4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813" y="3737363"/>
            <a:ext cx="2509189" cy="28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7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23B6D-E616-6195-582E-263A344F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B77A-59A3-51D8-EB9C-E50D4D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808A1-73D4-7288-E4D9-9AB8BA47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2" y="522514"/>
            <a:ext cx="5565506" cy="5673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4B4B56-13F1-F53C-0C06-66519716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813" y="522514"/>
            <a:ext cx="2095738" cy="3246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96ADD-CF81-604A-E909-A2D7835F3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813" y="3737363"/>
            <a:ext cx="2509189" cy="2817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50A64-D3A0-0CB5-F143-C12D36594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282" y="0"/>
            <a:ext cx="5470309" cy="84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3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71EC-F8A4-EB38-1C78-D6D2D630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shader example</a:t>
            </a:r>
          </a:p>
        </p:txBody>
      </p:sp>
      <p:pic>
        <p:nvPicPr>
          <p:cNvPr id="2050" name="Picture 2" descr="A red sphere">
            <a:extLst>
              <a:ext uri="{FF2B5EF4-FFF2-40B4-BE49-F238E27FC236}">
                <a16:creationId xmlns:a16="http://schemas.microsoft.com/office/drawing/2014/main" id="{6D9DF8F7-139F-F0BB-80DD-72898B803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263754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red sphere that wobbles and distorts over time">
            <a:extLst>
              <a:ext uri="{FF2B5EF4-FFF2-40B4-BE49-F238E27FC236}">
                <a16:creationId xmlns:a16="http://schemas.microsoft.com/office/drawing/2014/main" id="{4BA4C2A6-0C3E-27B3-E689-39FA512A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11" y="1263754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0DC30-6172-E035-411E-1F337C40E048}"/>
              </a:ext>
            </a:extLst>
          </p:cNvPr>
          <p:cNvSpPr txBox="1"/>
          <p:nvPr/>
        </p:nvSpPr>
        <p:spPr>
          <a:xfrm>
            <a:off x="7258987" y="636316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https://p5js.org/tutorials/intro-to-shaders/</a:t>
            </a:r>
          </a:p>
        </p:txBody>
      </p:sp>
    </p:spTree>
    <p:extLst>
      <p:ext uri="{BB962C8B-B14F-4D97-AF65-F5344CB8AC3E}">
        <p14:creationId xmlns:p14="http://schemas.microsoft.com/office/powerpoint/2010/main" val="410390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AAF15-5BB1-9426-86F4-1B007E39B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871D-F5C5-DB22-D244-932B643D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shader code can use ‘time’ variable</a:t>
            </a:r>
          </a:p>
        </p:txBody>
      </p:sp>
      <p:pic>
        <p:nvPicPr>
          <p:cNvPr id="2050" name="Picture 2" descr="A red sphere">
            <a:extLst>
              <a:ext uri="{FF2B5EF4-FFF2-40B4-BE49-F238E27FC236}">
                <a16:creationId xmlns:a16="http://schemas.microsoft.com/office/drawing/2014/main" id="{E52C82E4-955D-4799-7626-A7D6FFEF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263754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13EF3-0230-F2F2-3C05-6D5FFC04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22" y="126375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456B-325F-53C8-812C-B2D84BF8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59692-4804-94B1-1731-A7418E1C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2" y="431297"/>
            <a:ext cx="4595984" cy="4658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ACC81-C374-141E-D0CC-20B3DF9FA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46" y="125508"/>
            <a:ext cx="5351658" cy="3303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FDB006-CFD4-2830-473A-D98D20B31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145" y="3113252"/>
            <a:ext cx="5498195" cy="364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76A2-B088-3826-4169-C37A5A23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80EE-27E9-0A3B-6413-051D95CE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shader example</a:t>
            </a:r>
          </a:p>
        </p:txBody>
      </p:sp>
      <p:pic>
        <p:nvPicPr>
          <p:cNvPr id="2050" name="Picture 2" descr="A red sphere">
            <a:extLst>
              <a:ext uri="{FF2B5EF4-FFF2-40B4-BE49-F238E27FC236}">
                <a16:creationId xmlns:a16="http://schemas.microsoft.com/office/drawing/2014/main" id="{8B172B98-4A3B-B2E7-7190-46B2D3C8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08" y="262580"/>
            <a:ext cx="917276" cy="91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E08B6-CB11-CB82-C49B-D7ECB29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82" y="1263754"/>
            <a:ext cx="5080000" cy="5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8548A-41BA-C32A-9EC3-2F1FAC615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6" y="126375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09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2245-EAD8-AD14-22C3-84FBFEB5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GLSL on </a:t>
            </a:r>
            <a:r>
              <a:rPr lang="en-US" dirty="0" err="1"/>
              <a:t>ShaderToy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07778-C6ED-4EB3-E977-64807F36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231" y="1323904"/>
            <a:ext cx="7772400" cy="3833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B1281-8816-0851-63BA-3328D19C8BA3}"/>
              </a:ext>
            </a:extLst>
          </p:cNvPr>
          <p:cNvSpPr txBox="1"/>
          <p:nvPr/>
        </p:nvSpPr>
        <p:spPr>
          <a:xfrm>
            <a:off x="7478793" y="5210930"/>
            <a:ext cx="378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https://www.shadertoy.com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C9B4-D601-610D-A68A-B8AB619E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demos …</a:t>
            </a:r>
          </a:p>
        </p:txBody>
      </p:sp>
    </p:spTree>
    <p:extLst>
      <p:ext uri="{BB962C8B-B14F-4D97-AF65-F5344CB8AC3E}">
        <p14:creationId xmlns:p14="http://schemas.microsoft.com/office/powerpoint/2010/main" val="3283352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1992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A323D-EEC0-3C4A-973F-5E7E1EAFF83B}"/>
              </a:ext>
            </a:extLst>
          </p:cNvPr>
          <p:cNvGrpSpPr/>
          <p:nvPr/>
        </p:nvGrpSpPr>
        <p:grpSpPr>
          <a:xfrm>
            <a:off x="1245548" y="2615798"/>
            <a:ext cx="10022009" cy="1887132"/>
            <a:chOff x="1190428" y="2267030"/>
            <a:chExt cx="6665662" cy="125513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902582-CB23-544C-984F-386FE14776FF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9A93DB-DE51-1D48-98A1-FD8948312E2F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Fragment Coloring and Texturing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5F39AD-3062-354C-AF28-2A3865565CD3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9" name="Picture 8" descr="T:\redtransteapot.png">
              <a:extLst>
                <a:ext uri="{FF2B5EF4-FFF2-40B4-BE49-F238E27FC236}">
                  <a16:creationId xmlns:a16="http://schemas.microsoft.com/office/drawing/2014/main" id="{FA77A933-A071-2E4A-AFF9-0BEA661D1F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194075E-E07E-4248-B6F7-D9FC484E1B4A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29782-AC92-3845-B143-8C81585ECD37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C79079-00F4-3849-B6DC-36CE8A53190F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 Transform and Lighting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2746692-53CD-8A44-B412-C3BA19CC5FCD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2FBD5E-5EC6-2B4B-8E52-803A638BA721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1CC8DC5-2BC8-3E40-A7F7-4C8C35C8C143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1">
              <a:extLst>
                <a:ext uri="{FF2B5EF4-FFF2-40B4-BE49-F238E27FC236}">
                  <a16:creationId xmlns:a16="http://schemas.microsoft.com/office/drawing/2014/main" id="{02B81673-4047-A345-85EE-B86BE435CB05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C50ECBC-CF55-0046-8DBE-A4E51322D49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27">
              <a:extLst>
                <a:ext uri="{FF2B5EF4-FFF2-40B4-BE49-F238E27FC236}">
                  <a16:creationId xmlns:a16="http://schemas.microsoft.com/office/drawing/2014/main" id="{3C801D0A-6FE5-CB46-A5B8-A7494AFC07C5}"/>
                </a:ext>
              </a:extLst>
            </p:cNvPr>
            <p:cNvCxnSpPr>
              <a:stCxn id="13" idx="3"/>
              <a:endCxn id="7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D9118-77C0-474F-90AD-BA0A007889FB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C0CDFE-6590-D746-832A-91550E430780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1D42F9-D1C0-5B4B-9420-DAB7051E816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618DAE-D903-1A41-A014-1FB1FBF8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" y="18099"/>
            <a:ext cx="1183293" cy="1185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02F92E-15BD-EA4A-B521-A8C4E515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75" y="1636915"/>
            <a:ext cx="1451035" cy="9154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6593E0A-698C-974C-9103-571A0EB40904}"/>
              </a:ext>
            </a:extLst>
          </p:cNvPr>
          <p:cNvSpPr/>
          <p:nvPr/>
        </p:nvSpPr>
        <p:spPr>
          <a:xfrm>
            <a:off x="3856560" y="5144078"/>
            <a:ext cx="4850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Application Programming Interface (API) for </a:t>
            </a:r>
          </a:p>
          <a:p>
            <a:r>
              <a:rPr lang="en-US" dirty="0"/>
              <a:t>functionality that was implemented in 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6E40-4767-E04C-A909-714A0792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2010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2878A1B-8F8E-FB41-AB0B-C1646F91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B6776A3-AF3F-7D42-B9C3-8AE775F6CD27}"/>
              </a:ext>
            </a:extLst>
          </p:cNvPr>
          <p:cNvSpPr/>
          <p:nvPr/>
        </p:nvSpPr>
        <p:spPr>
          <a:xfrm>
            <a:off x="8896820" y="426067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B8D27CE-5089-B941-BAD3-6E5AB78A1245}"/>
              </a:ext>
            </a:extLst>
          </p:cNvPr>
          <p:cNvSpPr/>
          <p:nvPr/>
        </p:nvSpPr>
        <p:spPr>
          <a:xfrm>
            <a:off x="7043514" y="2760708"/>
            <a:ext cx="1315321" cy="838510"/>
          </a:xfrm>
          <a:prstGeom prst="roundRect">
            <a:avLst/>
          </a:prstGeom>
          <a:solidFill>
            <a:srgbClr val="C0504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Primitive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</a:rPr>
              <a:t>Setup and Rasterization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E38E6F-55FB-EA49-85EA-BAF498FF287C}"/>
              </a:ext>
            </a:extLst>
          </p:cNvPr>
          <p:cNvSpPr/>
          <p:nvPr/>
        </p:nvSpPr>
        <p:spPr>
          <a:xfrm>
            <a:off x="8701309" y="2760708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7B301FF-D877-6646-9F0B-DBB07D2AEE68}"/>
              </a:ext>
            </a:extLst>
          </p:cNvPr>
          <p:cNvSpPr/>
          <p:nvPr/>
        </p:nvSpPr>
        <p:spPr>
          <a:xfrm>
            <a:off x="10337811" y="2760708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Blending</a:t>
            </a:r>
          </a:p>
        </p:txBody>
      </p:sp>
      <p:pic>
        <p:nvPicPr>
          <p:cNvPr id="27" name="Picture 8" descr="T:\redtransteapot.png">
            <a:extLst>
              <a:ext uri="{FF2B5EF4-FFF2-40B4-BE49-F238E27FC236}">
                <a16:creationId xmlns:a16="http://schemas.microsoft.com/office/drawing/2014/main" id="{586ABEE9-485D-FA40-BD36-636162A6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9138" y="4336873"/>
            <a:ext cx="1412669" cy="133930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D60057E-E9C3-6440-A39A-62D81B93FB0D}"/>
              </a:ext>
            </a:extLst>
          </p:cNvPr>
          <p:cNvSpPr/>
          <p:nvPr/>
        </p:nvSpPr>
        <p:spPr>
          <a:xfrm>
            <a:off x="479545" y="228600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Vertex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709A266-8052-AB46-9F60-537FA4FAEF8D}"/>
              </a:ext>
            </a:extLst>
          </p:cNvPr>
          <p:cNvSpPr/>
          <p:nvPr/>
        </p:nvSpPr>
        <p:spPr>
          <a:xfrm>
            <a:off x="479545" y="474543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Pixel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78D2F5B-9D1C-574D-A9F9-074DFD755990}"/>
              </a:ext>
            </a:extLst>
          </p:cNvPr>
          <p:cNvSpPr/>
          <p:nvPr/>
        </p:nvSpPr>
        <p:spPr>
          <a:xfrm>
            <a:off x="2215467" y="2286000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9D378F0-F13C-014A-ACB9-13448C0783BE}"/>
              </a:ext>
            </a:extLst>
          </p:cNvPr>
          <p:cNvSpPr/>
          <p:nvPr/>
        </p:nvSpPr>
        <p:spPr>
          <a:xfrm>
            <a:off x="2215467" y="4743132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Texture</a:t>
            </a:r>
            <a:br>
              <a:rPr lang="en-US" sz="1400" dirty="0"/>
            </a:br>
            <a:r>
              <a:rPr lang="en-US" sz="1400" dirty="0"/>
              <a:t>Store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5CA5F5-59BB-7F4C-A5E6-818219055278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1794866" y="2705256"/>
            <a:ext cx="420601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692F675-63B8-F948-AE8E-9756122C97B4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3530788" y="2705256"/>
            <a:ext cx="3512726" cy="474708"/>
          </a:xfrm>
          <a:prstGeom prst="bentConnector3">
            <a:avLst>
              <a:gd name="adj1" fmla="val 871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4102D9-F576-C04A-9908-C07B3CB1EA30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 flipV="1">
            <a:off x="1794866" y="5162388"/>
            <a:ext cx="420601" cy="22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15">
            <a:extLst>
              <a:ext uri="{FF2B5EF4-FFF2-40B4-BE49-F238E27FC236}">
                <a16:creationId xmlns:a16="http://schemas.microsoft.com/office/drawing/2014/main" id="{D77B9CC3-A5D1-A142-A8FA-7286E2B1D1B0}"/>
              </a:ext>
            </a:extLst>
          </p:cNvPr>
          <p:cNvCxnSpPr>
            <a:stCxn id="31" idx="3"/>
            <a:endCxn id="25" idx="2"/>
          </p:cNvCxnSpPr>
          <p:nvPr/>
        </p:nvCxnSpPr>
        <p:spPr>
          <a:xfrm flipV="1">
            <a:off x="3530788" y="3599219"/>
            <a:ext cx="5828182" cy="1563169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0F1A38-77C9-944E-B733-746948E18D67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8358834" y="3179964"/>
            <a:ext cx="342475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EE6E32-637C-CF4A-A121-3ADB40E67DA7}"/>
              </a:ext>
            </a:extLst>
          </p:cNvPr>
          <p:cNvCxnSpPr>
            <a:stCxn id="25" idx="3"/>
          </p:cNvCxnSpPr>
          <p:nvPr/>
        </p:nvCxnSpPr>
        <p:spPr>
          <a:xfrm>
            <a:off x="10016630" y="3179964"/>
            <a:ext cx="295832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DA3800-CD41-C24F-BDA8-B5DBE214F1FC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16200000" flipH="1">
            <a:off x="10626645" y="3968044"/>
            <a:ext cx="737655" cy="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794764B-55DA-B844-8FC9-3271C244C94D}"/>
              </a:ext>
            </a:extLst>
          </p:cNvPr>
          <p:cNvSpPr/>
          <p:nvPr/>
        </p:nvSpPr>
        <p:spPr>
          <a:xfrm>
            <a:off x="5335864" y="3500345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147FAB3-4555-B94D-A24C-9A29E9F044FB}"/>
              </a:ext>
            </a:extLst>
          </p:cNvPr>
          <p:cNvCxnSpPr>
            <a:stCxn id="30" idx="3"/>
            <a:endCxn id="39" idx="0"/>
          </p:cNvCxnSpPr>
          <p:nvPr/>
        </p:nvCxnSpPr>
        <p:spPr>
          <a:xfrm>
            <a:off x="3530788" y="2705256"/>
            <a:ext cx="2462737" cy="795090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711E0AD-45D7-F947-A98A-34FD7605A4F0}"/>
              </a:ext>
            </a:extLst>
          </p:cNvPr>
          <p:cNvCxnSpPr>
            <a:stCxn id="39" idx="3"/>
            <a:endCxn id="24" idx="1"/>
          </p:cNvCxnSpPr>
          <p:nvPr/>
        </p:nvCxnSpPr>
        <p:spPr>
          <a:xfrm flipV="1">
            <a:off x="6651185" y="3179964"/>
            <a:ext cx="392329" cy="739637"/>
          </a:xfrm>
          <a:prstGeom prst="bentConnector3">
            <a:avLst>
              <a:gd name="adj1" fmla="val 2860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E85508F-F93A-1B4B-9BB7-2893FE612F6F}"/>
              </a:ext>
            </a:extLst>
          </p:cNvPr>
          <p:cNvSpPr/>
          <p:nvPr/>
        </p:nvSpPr>
        <p:spPr>
          <a:xfrm>
            <a:off x="2215734" y="3500345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Control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1BB1C7C-0648-1747-8629-33BE7B95CC12}"/>
              </a:ext>
            </a:extLst>
          </p:cNvPr>
          <p:cNvSpPr/>
          <p:nvPr/>
        </p:nvSpPr>
        <p:spPr>
          <a:xfrm>
            <a:off x="3775800" y="3498362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Evaluation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89A0F8-1D68-0B42-8070-758AD3C9CFA1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 flipV="1">
            <a:off x="3531055" y="3917617"/>
            <a:ext cx="244745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444FC4E-DE9E-6645-8A67-EFD7A9129620}"/>
              </a:ext>
            </a:extLst>
          </p:cNvPr>
          <p:cNvCxnSpPr>
            <a:stCxn id="62" idx="3"/>
            <a:endCxn id="39" idx="1"/>
          </p:cNvCxnSpPr>
          <p:nvPr/>
        </p:nvCxnSpPr>
        <p:spPr>
          <a:xfrm>
            <a:off x="5091121" y="3917617"/>
            <a:ext cx="244744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25">
            <a:extLst>
              <a:ext uri="{FF2B5EF4-FFF2-40B4-BE49-F238E27FC236}">
                <a16:creationId xmlns:a16="http://schemas.microsoft.com/office/drawing/2014/main" id="{FD54F002-4415-4B46-A651-92DEC21F4601}"/>
              </a:ext>
            </a:extLst>
          </p:cNvPr>
          <p:cNvCxnSpPr>
            <a:endCxn id="24" idx="1"/>
          </p:cNvCxnSpPr>
          <p:nvPr/>
        </p:nvCxnSpPr>
        <p:spPr>
          <a:xfrm flipV="1">
            <a:off x="5091123" y="3179964"/>
            <a:ext cx="1952391" cy="739637"/>
          </a:xfrm>
          <a:prstGeom prst="bentConnector3">
            <a:avLst>
              <a:gd name="adj1" fmla="val 6998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668F1F2-FC56-134D-AAA3-165849DBE541}"/>
              </a:ext>
            </a:extLst>
          </p:cNvPr>
          <p:cNvCxnSpPr>
            <a:stCxn id="30" idx="3"/>
            <a:endCxn id="61" idx="0"/>
          </p:cNvCxnSpPr>
          <p:nvPr/>
        </p:nvCxnSpPr>
        <p:spPr>
          <a:xfrm flipH="1">
            <a:off x="2873394" y="2705256"/>
            <a:ext cx="657393" cy="795090"/>
          </a:xfrm>
          <a:prstGeom prst="bentConnector4">
            <a:avLst>
              <a:gd name="adj1" fmla="val -45763"/>
              <a:gd name="adj2" fmla="val 7636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ECF07012-F70B-3940-BCBA-ACB77162A5BF}"/>
              </a:ext>
            </a:extLst>
          </p:cNvPr>
          <p:cNvCxnSpPr>
            <a:stCxn id="30" idx="3"/>
            <a:endCxn id="62" idx="0"/>
          </p:cNvCxnSpPr>
          <p:nvPr/>
        </p:nvCxnSpPr>
        <p:spPr>
          <a:xfrm>
            <a:off x="3530786" y="2705257"/>
            <a:ext cx="902673" cy="79310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6">
            <a:extLst>
              <a:ext uri="{FF2B5EF4-FFF2-40B4-BE49-F238E27FC236}">
                <a16:creationId xmlns:a16="http://schemas.microsoft.com/office/drawing/2014/main" id="{7DE0F71B-8C8D-C240-A8B1-B3D5CFF31748}"/>
              </a:ext>
            </a:extLst>
          </p:cNvPr>
          <p:cNvCxnSpPr>
            <a:stCxn id="31" idx="3"/>
            <a:endCxn id="62" idx="2"/>
          </p:cNvCxnSpPr>
          <p:nvPr/>
        </p:nvCxnSpPr>
        <p:spPr>
          <a:xfrm flipV="1">
            <a:off x="3530788" y="4336872"/>
            <a:ext cx="902673" cy="82551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6">
            <a:extLst>
              <a:ext uri="{FF2B5EF4-FFF2-40B4-BE49-F238E27FC236}">
                <a16:creationId xmlns:a16="http://schemas.microsoft.com/office/drawing/2014/main" id="{514F41BC-BA15-6B48-AECF-F6DA89C17AD4}"/>
              </a:ext>
            </a:extLst>
          </p:cNvPr>
          <p:cNvCxnSpPr>
            <a:stCxn id="31" idx="3"/>
            <a:endCxn id="39" idx="2"/>
          </p:cNvCxnSpPr>
          <p:nvPr/>
        </p:nvCxnSpPr>
        <p:spPr>
          <a:xfrm flipV="1">
            <a:off x="3530788" y="4338856"/>
            <a:ext cx="2462737" cy="823532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6">
            <a:extLst>
              <a:ext uri="{FF2B5EF4-FFF2-40B4-BE49-F238E27FC236}">
                <a16:creationId xmlns:a16="http://schemas.microsoft.com/office/drawing/2014/main" id="{2AB4DEA3-525A-7F4C-A46F-E31EBCDF5DD0}"/>
              </a:ext>
            </a:extLst>
          </p:cNvPr>
          <p:cNvCxnSpPr>
            <a:stCxn id="31" idx="3"/>
            <a:endCxn id="61" idx="2"/>
          </p:cNvCxnSpPr>
          <p:nvPr/>
        </p:nvCxnSpPr>
        <p:spPr>
          <a:xfrm flipH="1" flipV="1">
            <a:off x="2873394" y="4338856"/>
            <a:ext cx="657393" cy="823532"/>
          </a:xfrm>
          <a:prstGeom prst="bentConnector4">
            <a:avLst>
              <a:gd name="adj1" fmla="val -45763"/>
              <a:gd name="adj2" fmla="val 7545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66">
            <a:extLst>
              <a:ext uri="{FF2B5EF4-FFF2-40B4-BE49-F238E27FC236}">
                <a16:creationId xmlns:a16="http://schemas.microsoft.com/office/drawing/2014/main" id="{6050D7BA-BAA0-E941-9A21-8C4E07B5DE9A}"/>
              </a:ext>
            </a:extLst>
          </p:cNvPr>
          <p:cNvCxnSpPr>
            <a:stCxn id="31" idx="3"/>
          </p:cNvCxnSpPr>
          <p:nvPr/>
        </p:nvCxnSpPr>
        <p:spPr>
          <a:xfrm flipH="1" flipV="1">
            <a:off x="2873394" y="3124510"/>
            <a:ext cx="657393" cy="2037877"/>
          </a:xfrm>
          <a:prstGeom prst="bentConnector4">
            <a:avLst>
              <a:gd name="adj1" fmla="val -9578"/>
              <a:gd name="adj2" fmla="val 960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63E9100-420A-094B-B251-42B933B42DBD}"/>
              </a:ext>
            </a:extLst>
          </p:cNvPr>
          <p:cNvSpPr/>
          <p:nvPr/>
        </p:nvSpPr>
        <p:spPr>
          <a:xfrm>
            <a:off x="7484254" y="894272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(latest is 4.6)</a:t>
            </a:r>
          </a:p>
        </p:txBody>
      </p:sp>
    </p:spTree>
    <p:extLst>
      <p:ext uri="{BB962C8B-B14F-4D97-AF65-F5344CB8AC3E}">
        <p14:creationId xmlns:p14="http://schemas.microsoft.com/office/powerpoint/2010/main" val="313497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applications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CBF346B-BA61-D840-B476-4A69108808E6}"/>
              </a:ext>
            </a:extLst>
          </p:cNvPr>
          <p:cNvSpPr/>
          <p:nvPr/>
        </p:nvSpPr>
        <p:spPr>
          <a:xfrm>
            <a:off x="4998930" y="1279550"/>
            <a:ext cx="1751589" cy="91604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14300" tIns="57150" rIns="114300" bIns="5715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Game/application main control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436CC-7C35-A74B-BF29-145B2769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" y="3324193"/>
            <a:ext cx="3334673" cy="1532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71AE1B-0A44-FA47-BC76-24AAA2E2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167" y="3315912"/>
            <a:ext cx="29591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449C0-9463-D443-A426-2485AF9B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738" y="3172885"/>
            <a:ext cx="3749616" cy="270193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845BCB-4B34-BD4F-B163-7914F778725E}"/>
              </a:ext>
            </a:extLst>
          </p:cNvPr>
          <p:cNvSpPr/>
          <p:nvPr/>
        </p:nvSpPr>
        <p:spPr>
          <a:xfrm>
            <a:off x="9241210" y="2477402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4685E3-C432-FF44-A0EE-274F25BA4F2D}"/>
              </a:ext>
            </a:extLst>
          </p:cNvPr>
          <p:cNvSpPr/>
          <p:nvPr/>
        </p:nvSpPr>
        <p:spPr>
          <a:xfrm>
            <a:off x="1404187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45D6BD6-E7B4-8747-BB91-E4DCF6013F74}"/>
              </a:ext>
            </a:extLst>
          </p:cNvPr>
          <p:cNvSpPr/>
          <p:nvPr/>
        </p:nvSpPr>
        <p:spPr>
          <a:xfrm>
            <a:off x="5137056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2275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200298" y="2211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352698" y="23643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505098" y="25167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657498" y="26691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809898" y="28215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962298" y="2973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8438229" y="2255725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3204755" y="3126377"/>
            <a:ext cx="5190308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631472" y="2629988"/>
            <a:ext cx="4406537" cy="1297577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9482328" y="4325112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9451848" y="4541520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ABD2347E-D246-A14A-AA2F-43A949975747}"/>
              </a:ext>
            </a:extLst>
          </p:cNvPr>
          <p:cNvSpPr/>
          <p:nvPr/>
        </p:nvSpPr>
        <p:spPr>
          <a:xfrm>
            <a:off x="4176371" y="2932160"/>
            <a:ext cx="3491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76071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-3839688" y="2629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-3687288" y="27823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-3534888" y="29347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-3382488" y="30871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-3230088" y="32395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-3077688" y="3391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13660284" y="2973977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-391884" y="3126377"/>
            <a:ext cx="12784184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521285" y="1598021"/>
            <a:ext cx="11149430" cy="3283134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14704383" y="5043364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14673903" y="5259772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73685" y="2971857"/>
            <a:ext cx="1143262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2055400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vertex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3151669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hull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248627" y="3110356"/>
            <a:ext cx="1156086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tessellator</a:t>
            </a:r>
            <a:endParaRPr lang="en-US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612211" y="2971857"/>
            <a:ext cx="998162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domain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817169" y="2971857"/>
            <a:ext cx="1165438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geometry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8221048" y="3110356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524216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pixel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652437" y="2971857"/>
            <a:ext cx="865878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merger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5D17630-DC32-374E-A9A1-E9637F0A100E}"/>
              </a:ext>
            </a:extLst>
          </p:cNvPr>
          <p:cNvSpPr txBox="1"/>
          <p:nvPr/>
        </p:nvSpPr>
        <p:spPr>
          <a:xfrm>
            <a:off x="8369889" y="6254991"/>
            <a:ext cx="3101381" cy="408623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shaders – fully programmable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1B397386-FFB5-7D4E-B69B-86C99D3A3393}"/>
              </a:ext>
            </a:extLst>
          </p:cNvPr>
          <p:cNvSpPr txBox="1"/>
          <p:nvPr/>
        </p:nvSpPr>
        <p:spPr>
          <a:xfrm>
            <a:off x="7988617" y="5781876"/>
            <a:ext cx="3682098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fixed functions – change parameters</a:t>
            </a:r>
          </a:p>
        </p:txBody>
      </p:sp>
    </p:spTree>
    <p:extLst>
      <p:ext uri="{BB962C8B-B14F-4D97-AF65-F5344CB8AC3E}">
        <p14:creationId xmlns:p14="http://schemas.microsoft.com/office/powerpoint/2010/main" val="945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ADDB-C046-03F1-8D1D-FB193934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B9CCC8-BBC5-598A-E387-7B9AAE8E6F5B}"/>
              </a:ext>
            </a:extLst>
          </p:cNvPr>
          <p:cNvGrpSpPr/>
          <p:nvPr/>
        </p:nvGrpSpPr>
        <p:grpSpPr>
          <a:xfrm>
            <a:off x="1625200" y="350701"/>
            <a:ext cx="8930951" cy="6156597"/>
            <a:chOff x="2209800" y="584361"/>
            <a:chExt cx="7772400" cy="53579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C3866E-4C56-D17F-325B-E559BC9C2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584361"/>
              <a:ext cx="7772400" cy="420832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AA68F8-6D26-0714-E6AF-FF912F698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4792690"/>
              <a:ext cx="7772400" cy="114961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829B7B-9EC4-4DE4-C32A-E9619A0F1A5A}"/>
              </a:ext>
            </a:extLst>
          </p:cNvPr>
          <p:cNvSpPr txBox="1"/>
          <p:nvPr/>
        </p:nvSpPr>
        <p:spPr>
          <a:xfrm>
            <a:off x="6986296" y="6507298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alain.xyz</a:t>
            </a:r>
            <a:r>
              <a:rPr lang="en-US" sz="1200" dirty="0"/>
              <a:t>/blog/a-review-of-shader-languages</a:t>
            </a:r>
          </a:p>
        </p:txBody>
      </p:sp>
    </p:spTree>
    <p:extLst>
      <p:ext uri="{BB962C8B-B14F-4D97-AF65-F5344CB8AC3E}">
        <p14:creationId xmlns:p14="http://schemas.microsoft.com/office/powerpoint/2010/main" val="195981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B097-4FA9-C191-603C-B3B3BD99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484F-E532-B66A-CFC2-02A94B8F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87612" y="125508"/>
            <a:ext cx="10353762" cy="97045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9E7BC-CAA2-33C6-3AA0-52B98731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11" y="1334277"/>
            <a:ext cx="3453263" cy="1897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24A85-610E-CB91-31F7-9C1C4C6DE045}"/>
              </a:ext>
            </a:extLst>
          </p:cNvPr>
          <p:cNvSpPr txBox="1"/>
          <p:nvPr/>
        </p:nvSpPr>
        <p:spPr>
          <a:xfrm>
            <a:off x="1703416" y="3320438"/>
            <a:ext cx="211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BE2A7-F450-43B0-7585-E6F8371A6A55}"/>
              </a:ext>
            </a:extLst>
          </p:cNvPr>
          <p:cNvSpPr txBox="1"/>
          <p:nvPr/>
        </p:nvSpPr>
        <p:spPr>
          <a:xfrm>
            <a:off x="7733247" y="3320438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Intermediary </a:t>
            </a:r>
            <a:r>
              <a:rPr lang="en-US" dirty="0">
                <a:solidFill>
                  <a:srgbClr val="FFFFFF"/>
                </a:solidFill>
              </a:rPr>
              <a:t>representation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1DB75-4E08-6974-5472-74B1DAD3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9" y="3836244"/>
            <a:ext cx="5070876" cy="2336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C3F78A-B0A1-5573-CBB3-52F0CBFBA4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126" r="26611"/>
          <a:stretch>
            <a:fillRect/>
          </a:stretch>
        </p:blipFill>
        <p:spPr>
          <a:xfrm>
            <a:off x="6237238" y="3726828"/>
            <a:ext cx="5704114" cy="3126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93EDBF-DB0C-21D9-744E-879124B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663" y="1334277"/>
            <a:ext cx="3453263" cy="1897827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0B9CE44-CEA0-EF41-7B4D-4779988D76B8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4485574" y="2283191"/>
            <a:ext cx="2877089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F074097-4D3B-A013-EC00-AF1CF8CE8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751" y="1346977"/>
            <a:ext cx="3453263" cy="1897827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FCF7FBB-7EE7-352B-A115-0D98C1837E3F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10815926" y="2283191"/>
            <a:ext cx="1681825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89A861-F769-D280-E159-8D4933B2F756}"/>
              </a:ext>
            </a:extLst>
          </p:cNvPr>
          <p:cNvSpPr txBox="1"/>
          <p:nvPr/>
        </p:nvSpPr>
        <p:spPr>
          <a:xfrm>
            <a:off x="12641249" y="3320438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GPU-specific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C9641-877E-CD2D-A88B-A7C42FAD0D2F}"/>
              </a:ext>
            </a:extLst>
          </p:cNvPr>
          <p:cNvSpPr txBox="1"/>
          <p:nvPr/>
        </p:nvSpPr>
        <p:spPr>
          <a:xfrm>
            <a:off x="4512867" y="2358587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compiler</a:t>
            </a:r>
          </a:p>
        </p:txBody>
      </p:sp>
    </p:spTree>
    <p:extLst>
      <p:ext uri="{BB962C8B-B14F-4D97-AF65-F5344CB8AC3E}">
        <p14:creationId xmlns:p14="http://schemas.microsoft.com/office/powerpoint/2010/main" val="3262434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64D6F-1C35-094C-8453-E39F227E9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DCA5-14FC-40D9-7568-23E601C8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87612" y="125508"/>
            <a:ext cx="10353762" cy="97045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7C210-18A4-6A9E-9F9D-CF99595F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9983" y="1334277"/>
            <a:ext cx="3453263" cy="1897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481BA1-9C6D-AB3D-A703-CD46666ABC2C}"/>
              </a:ext>
            </a:extLst>
          </p:cNvPr>
          <p:cNvSpPr txBox="1"/>
          <p:nvPr/>
        </p:nvSpPr>
        <p:spPr>
          <a:xfrm>
            <a:off x="-2418878" y="3320438"/>
            <a:ext cx="211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E463C-DF69-C0E8-DC6A-816B9F155F34}"/>
              </a:ext>
            </a:extLst>
          </p:cNvPr>
          <p:cNvSpPr txBox="1"/>
          <p:nvPr/>
        </p:nvSpPr>
        <p:spPr>
          <a:xfrm>
            <a:off x="3610953" y="3320438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Intermediary </a:t>
            </a:r>
            <a:r>
              <a:rPr lang="en-US" dirty="0">
                <a:solidFill>
                  <a:srgbClr val="FFFFFF"/>
                </a:solidFill>
              </a:rPr>
              <a:t>representation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0D3CD-F949-5AD1-4EA1-88457117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3795" y="3836244"/>
            <a:ext cx="5070876" cy="2336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F98C70-2E4C-B568-CB60-BC7682BA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126" r="26611"/>
          <a:stretch>
            <a:fillRect/>
          </a:stretch>
        </p:blipFill>
        <p:spPr>
          <a:xfrm>
            <a:off x="2114944" y="3726828"/>
            <a:ext cx="5704114" cy="3126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9715F-D96C-2A69-B8B3-6CBCF3AB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9" y="1334277"/>
            <a:ext cx="3453263" cy="1897827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A235C3A-AEE4-695B-0171-6F6AF94918B0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363280" y="2283191"/>
            <a:ext cx="2877089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FFF5E9-F75E-D128-9D27-BD92757D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457" y="1346977"/>
            <a:ext cx="3453263" cy="1897827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FB89E97-4083-EFED-68D4-8084A505039E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6693632" y="2283191"/>
            <a:ext cx="1681825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A50309-D150-F5AE-6F99-36FCF9A59510}"/>
              </a:ext>
            </a:extLst>
          </p:cNvPr>
          <p:cNvSpPr txBox="1"/>
          <p:nvPr/>
        </p:nvSpPr>
        <p:spPr>
          <a:xfrm>
            <a:off x="8518955" y="3320438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GPU-specific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98D5D-FFD8-6AC6-5A43-E8E863288D05}"/>
              </a:ext>
            </a:extLst>
          </p:cNvPr>
          <p:cNvSpPr txBox="1"/>
          <p:nvPr/>
        </p:nvSpPr>
        <p:spPr>
          <a:xfrm>
            <a:off x="6096000" y="2369742"/>
            <a:ext cx="316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3831065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5123</TotalTime>
  <Words>209</Words>
  <Application>Microsoft Macintosh PowerPoint</Application>
  <PresentationFormat>Widescreen</PresentationFormat>
  <Paragraphs>72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Calisto MT</vt:lpstr>
      <vt:lpstr>Wingdings 2</vt:lpstr>
      <vt:lpstr>Slate</vt:lpstr>
      <vt:lpstr>Computer Graphics Rendering</vt:lpstr>
      <vt:lpstr> … 1992</vt:lpstr>
      <vt:lpstr> … 2010</vt:lpstr>
      <vt:lpstr>Developing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Vertex shader example</vt:lpstr>
      <vt:lpstr>Vertex shader code can use ‘time’ variable</vt:lpstr>
      <vt:lpstr>PowerPoint Presentation</vt:lpstr>
      <vt:lpstr>Fragment shader example</vt:lpstr>
      <vt:lpstr>GLSL on ShaderToy</vt:lpstr>
      <vt:lpstr>Live demos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242</cp:revision>
  <dcterms:created xsi:type="dcterms:W3CDTF">2019-09-17T08:37:08Z</dcterms:created>
  <dcterms:modified xsi:type="dcterms:W3CDTF">2025-11-11T11:01:44Z</dcterms:modified>
</cp:coreProperties>
</file>